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7099300" cy="102346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1140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0EF5FD-F296-4DE0-89F7-45A383F07A0C}" type="datetimeFigureOut">
              <a:rPr lang="ja-JP" altLang="en-US"/>
              <a:pPr>
                <a:defRPr/>
              </a:pPr>
              <a:t>2024/5/29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11A912-ABEC-41BB-AB9C-E6B20274F27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6325" cy="2468563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2" name="Group 15"/>
          <p:cNvGrpSpPr>
            <a:grpSpLocks noChangeAspect="1"/>
          </p:cNvGrpSpPr>
          <p:nvPr/>
        </p:nvGrpSpPr>
        <p:grpSpPr bwMode="auto">
          <a:xfrm>
            <a:off x="211138" y="1679575"/>
            <a:ext cx="8723312" cy="1330325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006" y="4499677"/>
              <a:ext cx="4295986" cy="1016152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8667" y="4319028"/>
              <a:ext cx="8279020" cy="1208091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4286" y="4334834"/>
              <a:ext cx="8165219" cy="1101960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5651" y="4316769"/>
              <a:ext cx="4940859" cy="925827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338138"/>
            <a:ext cx="8229600" cy="1252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4138" y="6249988"/>
            <a:ext cx="37861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smtClean="0">
                <a:solidFill>
                  <a:schemeClr val="tx2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4F584865-C10C-4380-87C2-35490C73291B}" type="datetimeFigureOut">
              <a:rPr lang="ja-JP" altLang="en-US"/>
              <a:pPr>
                <a:defRPr/>
              </a:pPr>
              <a:t>2024/5/29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75" y="6249988"/>
            <a:ext cx="3786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2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0975" y="6249988"/>
            <a:ext cx="11620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 smtClean="0">
                <a:solidFill>
                  <a:schemeClr val="tx2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2AE05A3E-8C61-4082-B0D3-1480B789F2B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  <p:sp>
        <p:nvSpPr>
          <p:cNvPr id="103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71538" y="2674938"/>
            <a:ext cx="7408862" cy="345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fontAlgn="base">
        <a:spcBef>
          <a:spcPct val="0"/>
        </a:spcBef>
        <a:spcAft>
          <a:spcPct val="0"/>
        </a:spcAft>
        <a:defRPr kumimoji="1" sz="4400" kern="1200">
          <a:solidFill>
            <a:srgbClr val="FFFFFF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kumimoji="1" sz="4400">
          <a:solidFill>
            <a:srgbClr val="FFFFFF"/>
          </a:solidFill>
          <a:latin typeface="Candara" pitchFamily="34" charset="0"/>
          <a:ea typeface="HGP明朝E" pitchFamily="18" charset="-128"/>
        </a:defRPr>
      </a:lvl2pPr>
      <a:lvl3pPr algn="ctr" rtl="0" fontAlgn="base">
        <a:spcBef>
          <a:spcPct val="0"/>
        </a:spcBef>
        <a:spcAft>
          <a:spcPct val="0"/>
        </a:spcAft>
        <a:defRPr kumimoji="1" sz="4400">
          <a:solidFill>
            <a:srgbClr val="FFFFFF"/>
          </a:solidFill>
          <a:latin typeface="Candara" pitchFamily="34" charset="0"/>
          <a:ea typeface="HGP明朝E" pitchFamily="18" charset="-128"/>
        </a:defRPr>
      </a:lvl3pPr>
      <a:lvl4pPr algn="ctr" rtl="0" fontAlgn="base">
        <a:spcBef>
          <a:spcPct val="0"/>
        </a:spcBef>
        <a:spcAft>
          <a:spcPct val="0"/>
        </a:spcAft>
        <a:defRPr kumimoji="1" sz="4400">
          <a:solidFill>
            <a:srgbClr val="FFFFFF"/>
          </a:solidFill>
          <a:latin typeface="Candara" pitchFamily="34" charset="0"/>
          <a:ea typeface="HGP明朝E" pitchFamily="18" charset="-128"/>
        </a:defRPr>
      </a:lvl4pPr>
      <a:lvl5pPr algn="ctr" rtl="0" fontAlgn="base">
        <a:spcBef>
          <a:spcPct val="0"/>
        </a:spcBef>
        <a:spcAft>
          <a:spcPct val="0"/>
        </a:spcAft>
        <a:defRPr kumimoji="1" sz="4400">
          <a:solidFill>
            <a:srgbClr val="FFFFFF"/>
          </a:solidFill>
          <a:latin typeface="Candara" pitchFamily="34" charset="0"/>
          <a:ea typeface="HGP明朝E" pitchFamily="18" charset="-128"/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kumimoji="1"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kumimoji="1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kumimoji="1"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kumimoji="1" kern="1200">
          <a:solidFill>
            <a:schemeClr val="tx2"/>
          </a:solidFill>
          <a:latin typeface="+mn-lt"/>
          <a:ea typeface="+mn-ea"/>
          <a:cs typeface="+mn-cs"/>
        </a:defRPr>
      </a:lvl4pPr>
      <a:lvl5pPr marL="1462088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kumimoji="1"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ext Box 2"/>
          <p:cNvSpPr txBox="1">
            <a:spLocks noChangeArrowheads="1"/>
          </p:cNvSpPr>
          <p:nvPr/>
        </p:nvSpPr>
        <p:spPr bwMode="auto">
          <a:xfrm>
            <a:off x="-828601" y="574846"/>
            <a:ext cx="9750009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ja-JP" altLang="en-US" sz="2800" dirty="0">
                <a:latin typeface="HG丸ｺﾞｼｯｸM-PRO" pitchFamily="50" charset="-128"/>
                <a:ea typeface="HG丸ｺﾞｼｯｸM-PRO" pitchFamily="50" charset="-128"/>
              </a:rPr>
              <a:t>　　　　</a:t>
            </a:r>
            <a:r>
              <a:rPr lang="ja-JP" altLang="en-US" sz="3200" dirty="0">
                <a:latin typeface="HG丸ｺﾞｼｯｸM-PRO" pitchFamily="50" charset="-128"/>
                <a:ea typeface="HG丸ｺﾞｼｯｸM-PRO" pitchFamily="50" charset="-128"/>
              </a:rPr>
              <a:t>［</a:t>
            </a:r>
            <a:r>
              <a:rPr lang="ja-JP" altLang="en-US" sz="2400" dirty="0">
                <a:latin typeface="HG丸ｺﾞｼｯｸM-PRO" pitchFamily="50" charset="-128"/>
                <a:ea typeface="HG丸ｺﾞｼｯｸM-PRO" pitchFamily="50" charset="-128"/>
              </a:rPr>
              <a:t>商品名：エコ</a:t>
            </a:r>
            <a:r>
              <a:rPr lang="en-US" altLang="ja-JP" sz="2400" dirty="0">
                <a:latin typeface="HG丸ｺﾞｼｯｸM-PRO" pitchFamily="50" charset="-128"/>
                <a:ea typeface="HG丸ｺﾞｼｯｸM-PRO" pitchFamily="50" charset="-128"/>
              </a:rPr>
              <a:t>R70</a:t>
            </a:r>
            <a:r>
              <a:rPr lang="ja-JP" altLang="en-US" sz="2400" dirty="0">
                <a:latin typeface="HG丸ｺﾞｼｯｸM-PRO" pitchFamily="50" charset="-128"/>
                <a:ea typeface="HG丸ｺﾞｼｯｸM-PRO" pitchFamily="50" charset="-128"/>
              </a:rPr>
              <a:t>ヘッダー付き </a:t>
            </a:r>
            <a:r>
              <a:rPr lang="en-US" altLang="ja-JP" sz="2400" dirty="0">
                <a:latin typeface="HG丸ｺﾞｼｯｸM-PRO" pitchFamily="50" charset="-128"/>
                <a:ea typeface="HG丸ｺﾞｼｯｸM-PRO" pitchFamily="50" charset="-128"/>
              </a:rPr>
              <a:t>A</a:t>
            </a:r>
            <a:r>
              <a:rPr lang="ja-JP" altLang="en-US" sz="2400" dirty="0">
                <a:latin typeface="HG丸ｺﾞｼｯｸM-PRO" pitchFamily="50" charset="-128"/>
                <a:ea typeface="HG丸ｺﾞｼｯｸM-PRO" pitchFamily="50" charset="-128"/>
              </a:rPr>
              <a:t>４クリアファイル］</a:t>
            </a:r>
            <a:endParaRPr lang="ja-JP" altLang="en-US" sz="2800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cxnSp>
        <p:nvCxnSpPr>
          <p:cNvPr id="8" name="直線コネクタ 7"/>
          <p:cNvCxnSpPr/>
          <p:nvPr/>
        </p:nvCxnSpPr>
        <p:spPr>
          <a:xfrm>
            <a:off x="468313" y="6021388"/>
            <a:ext cx="820737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39" name="Text Box 5"/>
          <p:cNvSpPr txBox="1">
            <a:spLocks noChangeArrowheads="1"/>
          </p:cNvSpPr>
          <p:nvPr/>
        </p:nvSpPr>
        <p:spPr bwMode="auto">
          <a:xfrm>
            <a:off x="4067944" y="6111429"/>
            <a:ext cx="4923143" cy="52322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1400" dirty="0">
                <a:latin typeface="HG丸ｺﾞｼｯｸM-PRO" pitchFamily="50" charset="-128"/>
                <a:ea typeface="HG丸ｺﾞｼｯｸM-PRO" pitchFamily="50" charset="-128"/>
              </a:rPr>
              <a:t>〒</a:t>
            </a:r>
            <a:r>
              <a:rPr lang="en-US" altLang="ja-JP" sz="1400" dirty="0">
                <a:latin typeface="HG丸ｺﾞｼｯｸM-PRO" pitchFamily="50" charset="-128"/>
                <a:ea typeface="HG丸ｺﾞｼｯｸM-PRO" pitchFamily="50" charset="-128"/>
              </a:rPr>
              <a:t>338-0004</a:t>
            </a:r>
            <a:r>
              <a:rPr lang="ja-JP" altLang="en-US" sz="1400" dirty="0">
                <a:latin typeface="HG丸ｺﾞｼｯｸM-PRO" pitchFamily="50" charset="-128"/>
                <a:ea typeface="HG丸ｺﾞｼｯｸM-PRO" pitchFamily="50" charset="-128"/>
              </a:rPr>
              <a:t>埼玉県さいたま市中央区本町西</a:t>
            </a:r>
            <a:r>
              <a:rPr lang="en-US" altLang="ja-JP" sz="1400" dirty="0">
                <a:latin typeface="HG丸ｺﾞｼｯｸM-PRO" pitchFamily="50" charset="-128"/>
                <a:ea typeface="HG丸ｺﾞｼｯｸM-PRO" pitchFamily="50" charset="-128"/>
              </a:rPr>
              <a:t>4-16-15</a:t>
            </a:r>
          </a:p>
          <a:p>
            <a:r>
              <a:rPr lang="en-US" altLang="ja-JP" sz="1400" dirty="0">
                <a:latin typeface="HG丸ｺﾞｼｯｸM-PRO" pitchFamily="50" charset="-128"/>
                <a:ea typeface="HG丸ｺﾞｼｯｸM-PRO" pitchFamily="50" charset="-128"/>
              </a:rPr>
              <a:t>048-853-5221</a:t>
            </a:r>
          </a:p>
        </p:txBody>
      </p:sp>
      <p:sp>
        <p:nvSpPr>
          <p:cNvPr id="14340" name="Text Box 5"/>
          <p:cNvSpPr txBox="1">
            <a:spLocks noChangeArrowheads="1"/>
          </p:cNvSpPr>
          <p:nvPr/>
        </p:nvSpPr>
        <p:spPr bwMode="auto">
          <a:xfrm>
            <a:off x="5431575" y="4394528"/>
            <a:ext cx="3666679" cy="1200329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ｻｲｽﾞ：</a:t>
            </a:r>
            <a:r>
              <a:rPr lang="pl-PL" altLang="ja-JP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lang="en-US" altLang="ja-JP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W220×H310</a:t>
            </a: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＋ヘッダー</a:t>
            </a:r>
            <a:r>
              <a:rPr lang="en-US" altLang="ja-JP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30</a:t>
            </a: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㎜</a:t>
            </a:r>
            <a:endParaRPr lang="en-US" altLang="ja-JP" sz="12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素材：</a:t>
            </a:r>
            <a:r>
              <a:rPr lang="en-US" altLang="ja-JP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PP</a:t>
            </a: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再生率</a:t>
            </a:r>
            <a:r>
              <a:rPr lang="en-US" altLang="ja-JP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70</a:t>
            </a: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以上半透明</a:t>
            </a:r>
            <a:r>
              <a:rPr lang="en-US" altLang="ja-JP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0.2㎜</a:t>
            </a: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厚</a:t>
            </a:r>
            <a:endParaRPr lang="en-US" altLang="ja-JP" sz="12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印刷：</a:t>
            </a:r>
            <a:r>
              <a:rPr lang="en-US" altLang="ja-JP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UV</a:t>
            </a: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オフセット印刷　</a:t>
            </a:r>
            <a:r>
              <a:rPr lang="en-US" altLang="ja-JP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0/4c</a:t>
            </a:r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＋白＋ニス</a:t>
            </a:r>
          </a:p>
          <a:p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梱包：</a:t>
            </a:r>
            <a:r>
              <a:rPr lang="ja-JP" altLang="en-US" sz="12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適量ダンボール</a:t>
            </a:r>
            <a:r>
              <a:rPr lang="ja-JP" altLang="ja-JP" sz="12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梱包</a:t>
            </a:r>
            <a:endParaRPr lang="en-US" altLang="ja-JP" sz="12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製作日数：校了後　約</a:t>
            </a:r>
            <a:r>
              <a:rPr lang="en-US" altLang="ja-JP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</a:t>
            </a: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０日間（</a:t>
            </a:r>
            <a:r>
              <a:rPr lang="en-US" altLang="ja-JP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</a:t>
            </a:r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万部）</a:t>
            </a:r>
          </a:p>
          <a:p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生産地：日本　埼玉県</a:t>
            </a:r>
            <a:endParaRPr lang="en-US" altLang="ja-JP" sz="12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pic>
        <p:nvPicPr>
          <p:cNvPr id="16" name="Picture 2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6093296"/>
            <a:ext cx="2886075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8" name="Text Box 5"/>
          <p:cNvSpPr txBox="1">
            <a:spLocks noChangeArrowheads="1"/>
          </p:cNvSpPr>
          <p:nvPr/>
        </p:nvSpPr>
        <p:spPr bwMode="auto">
          <a:xfrm>
            <a:off x="5329601" y="1146416"/>
            <a:ext cx="3666679" cy="1831271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ja-JP" altLang="en-US" sz="1400" b="1" dirty="0">
                <a:latin typeface="HG丸ｺﾞｼｯｸM-PRO" pitchFamily="50" charset="-128"/>
                <a:ea typeface="HG丸ｺﾞｼｯｸM-PRO" pitchFamily="50" charset="-128"/>
              </a:rPr>
              <a:t>商品特徴：</a:t>
            </a:r>
            <a:endParaRPr lang="en-US" altLang="ja-JP" sz="1400" b="1" dirty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100" b="1" dirty="0">
                <a:latin typeface="HG丸ｺﾞｼｯｸM-PRO" pitchFamily="50" charset="-128"/>
                <a:ea typeface="HG丸ｺﾞｼｯｸM-PRO" pitchFamily="50" charset="-128"/>
              </a:rPr>
              <a:t>①業界初！エコマーク認定のヘッダー付きクリアファイル！（グリーン購入法にも適合）</a:t>
            </a:r>
            <a:endParaRPr lang="en-US" altLang="ja-JP" sz="1100" b="1" dirty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100" b="1" dirty="0">
                <a:latin typeface="HG丸ｺﾞｼｯｸM-PRO" pitchFamily="50" charset="-128"/>
                <a:ea typeface="HG丸ｺﾞｼｯｸM-PRO" pitchFamily="50" charset="-128"/>
              </a:rPr>
              <a:t>②吊り下げ用の</a:t>
            </a:r>
            <a:r>
              <a:rPr lang="en-US" altLang="ja-JP" sz="1100" b="1" dirty="0">
                <a:latin typeface="HG丸ｺﾞｼｯｸM-PRO" pitchFamily="50" charset="-128"/>
                <a:ea typeface="HG丸ｺﾞｼｯｸM-PRO" pitchFamily="50" charset="-128"/>
              </a:rPr>
              <a:t>OPP</a:t>
            </a:r>
            <a:r>
              <a:rPr lang="ja-JP" altLang="en-US" sz="1100" b="1" dirty="0">
                <a:latin typeface="HG丸ｺﾞｼｯｸM-PRO" pitchFamily="50" charset="-128"/>
                <a:ea typeface="HG丸ｺﾞｼｯｸM-PRO" pitchFamily="50" charset="-128"/>
              </a:rPr>
              <a:t>袋が不要になります！</a:t>
            </a:r>
            <a:endParaRPr lang="en-US" altLang="ja-JP" sz="1100" b="1" dirty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100" b="1" dirty="0">
                <a:latin typeface="HG丸ｺﾞｼｯｸM-PRO" pitchFamily="50" charset="-128"/>
                <a:ea typeface="HG丸ｺﾞｼｯｸM-PRO" pitchFamily="50" charset="-128"/>
              </a:rPr>
              <a:t>　</a:t>
            </a:r>
            <a:r>
              <a:rPr lang="en-US" altLang="ja-JP" sz="1100" b="1" dirty="0">
                <a:latin typeface="HG丸ｺﾞｼｯｸM-PRO" pitchFamily="50" charset="-128"/>
                <a:ea typeface="HG丸ｺﾞｼｯｸM-PRO" pitchFamily="50" charset="-128"/>
              </a:rPr>
              <a:t>OPP</a:t>
            </a:r>
            <a:r>
              <a:rPr lang="ja-JP" altLang="en-US" sz="1100" b="1" dirty="0">
                <a:latin typeface="HG丸ｺﾞｼｯｸM-PRO" pitchFamily="50" charset="-128"/>
                <a:ea typeface="HG丸ｺﾞｼｯｸM-PRO" pitchFamily="50" charset="-128"/>
              </a:rPr>
              <a:t>袋なしは真のエコ！</a:t>
            </a:r>
            <a:endParaRPr lang="en-US" altLang="ja-JP" sz="1100" b="1" dirty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100" b="1" dirty="0">
                <a:latin typeface="HG丸ｺﾞｼｯｸM-PRO" pitchFamily="50" charset="-128"/>
                <a:ea typeface="HG丸ｺﾞｼｯｸM-PRO" pitchFamily="50" charset="-128"/>
              </a:rPr>
              <a:t>③袋入れの材料・作業の「コストカット」「納期短縮」</a:t>
            </a:r>
            <a:endParaRPr lang="en-US" altLang="ja-JP" sz="1100" b="1" dirty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100" b="1" dirty="0">
                <a:latin typeface="HG丸ｺﾞｼｯｸM-PRO" pitchFamily="50" charset="-128"/>
                <a:ea typeface="HG丸ｺﾞｼｯｸM-PRO" pitchFamily="50" charset="-128"/>
              </a:rPr>
              <a:t>　とメリット満載！</a:t>
            </a:r>
            <a:endParaRPr lang="en-US" altLang="ja-JP" sz="1100" b="1" dirty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100" b="1" dirty="0">
                <a:latin typeface="HG丸ｺﾞｼｯｸM-PRO" pitchFamily="50" charset="-128"/>
                <a:ea typeface="HG丸ｺﾞｼｯｸM-PRO" pitchFamily="50" charset="-128"/>
              </a:rPr>
              <a:t>④ヘッダー部分はマイクロ刃で容易に切り離しが可能です！</a:t>
            </a:r>
            <a:endParaRPr lang="en-US" altLang="ja-JP" sz="1100" b="1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grpSp>
        <p:nvGrpSpPr>
          <p:cNvPr id="30" name="グループ化 29">
            <a:extLst>
              <a:ext uri="{FF2B5EF4-FFF2-40B4-BE49-F238E27FC236}">
                <a16:creationId xmlns:a16="http://schemas.microsoft.com/office/drawing/2014/main" id="{A2ABBE33-CBD2-424C-9B36-C30AF39AF327}"/>
              </a:ext>
            </a:extLst>
          </p:cNvPr>
          <p:cNvGrpSpPr/>
          <p:nvPr/>
        </p:nvGrpSpPr>
        <p:grpSpPr>
          <a:xfrm>
            <a:off x="251520" y="5237500"/>
            <a:ext cx="1152128" cy="652277"/>
            <a:chOff x="539552" y="4759773"/>
            <a:chExt cx="1543050" cy="1196288"/>
          </a:xfrm>
        </p:grpSpPr>
        <p:pic>
          <p:nvPicPr>
            <p:cNvPr id="6" name="図 5" descr="文字の書かれた紙&#10;&#10;中程度の精度で自動的に生成された説明">
              <a:extLst>
                <a:ext uri="{FF2B5EF4-FFF2-40B4-BE49-F238E27FC236}">
                  <a16:creationId xmlns:a16="http://schemas.microsoft.com/office/drawing/2014/main" id="{F648C985-EA4D-4C2F-B5BC-4A74E5610AF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39552" y="4759773"/>
              <a:ext cx="1543050" cy="1171575"/>
            </a:xfrm>
            <a:prstGeom prst="rect">
              <a:avLst/>
            </a:prstGeom>
          </p:spPr>
        </p:pic>
        <p:grpSp>
          <p:nvGrpSpPr>
            <p:cNvPr id="29" name="グループ化 28">
              <a:extLst>
                <a:ext uri="{FF2B5EF4-FFF2-40B4-BE49-F238E27FC236}">
                  <a16:creationId xmlns:a16="http://schemas.microsoft.com/office/drawing/2014/main" id="{CF34F015-28C3-4D3E-8CE2-ECDF3DDE7A36}"/>
                </a:ext>
              </a:extLst>
            </p:cNvPr>
            <p:cNvGrpSpPr/>
            <p:nvPr/>
          </p:nvGrpSpPr>
          <p:grpSpPr>
            <a:xfrm>
              <a:off x="1115616" y="5553236"/>
              <a:ext cx="432033" cy="402825"/>
              <a:chOff x="1115616" y="5553236"/>
              <a:chExt cx="432033" cy="402825"/>
            </a:xfrm>
          </p:grpSpPr>
          <p:cxnSp>
            <p:nvCxnSpPr>
              <p:cNvPr id="17" name="直線コネクタ 16">
                <a:extLst>
                  <a:ext uri="{FF2B5EF4-FFF2-40B4-BE49-F238E27FC236}">
                    <a16:creationId xmlns:a16="http://schemas.microsoft.com/office/drawing/2014/main" id="{4D124347-5B40-4426-92A1-D13BD79F5C0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15616" y="5553236"/>
                <a:ext cx="0" cy="216024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0" name="直線コネクタ 19">
                <a:extLst>
                  <a:ext uri="{FF2B5EF4-FFF2-40B4-BE49-F238E27FC236}">
                    <a16:creationId xmlns:a16="http://schemas.microsoft.com/office/drawing/2014/main" id="{E4A64E62-36A8-468C-A177-3E4F8CA6BE9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15616" y="5661248"/>
                <a:ext cx="360040" cy="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4" name="直線コネクタ 23">
                <a:extLst>
                  <a:ext uri="{FF2B5EF4-FFF2-40B4-BE49-F238E27FC236}">
                    <a16:creationId xmlns:a16="http://schemas.microsoft.com/office/drawing/2014/main" id="{97409DC9-3EE2-4F10-A612-70602F10C40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475656" y="5553236"/>
                <a:ext cx="0" cy="216024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27" name="テキスト ボックス 26">
                <a:extLst>
                  <a:ext uri="{FF2B5EF4-FFF2-40B4-BE49-F238E27FC236}">
                    <a16:creationId xmlns:a16="http://schemas.microsoft.com/office/drawing/2014/main" id="{6C7C6676-82F2-4281-8F74-3A47B14E30C4}"/>
                  </a:ext>
                </a:extLst>
              </p:cNvPr>
              <p:cNvSpPr txBox="1"/>
              <p:nvPr/>
            </p:nvSpPr>
            <p:spPr>
              <a:xfrm>
                <a:off x="1115616" y="5673494"/>
                <a:ext cx="432033" cy="28256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sz="700" dirty="0"/>
                  <a:t>3㎜</a:t>
                </a:r>
                <a:endParaRPr kumimoji="1" lang="ja-JP" altLang="en-US" sz="700" dirty="0"/>
              </a:p>
            </p:txBody>
          </p:sp>
        </p:grpSp>
      </p:grp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DD8FB6F3-F0FA-42CC-BAD2-D02E0FAE566C}"/>
              </a:ext>
            </a:extLst>
          </p:cNvPr>
          <p:cNvSpPr txBox="1"/>
          <p:nvPr/>
        </p:nvSpPr>
        <p:spPr>
          <a:xfrm>
            <a:off x="1580063" y="5329989"/>
            <a:ext cx="28289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/>
              <a:t>3㎜</a:t>
            </a:r>
            <a:r>
              <a:rPr kumimoji="1" lang="ja-JP" altLang="en-US" sz="1400" dirty="0"/>
              <a:t>程度のヤケ・気泡が</a:t>
            </a:r>
            <a:r>
              <a:rPr lang="ja-JP" altLang="en-US" sz="1400" dirty="0"/>
              <a:t>数％の確率で混入いたします。</a:t>
            </a:r>
            <a:endParaRPr kumimoji="1" lang="ja-JP" altLang="en-US" sz="1400" dirty="0"/>
          </a:p>
        </p:txBody>
      </p:sp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F010166D-2BB7-47CB-8FCE-806FE2A4A9C2}"/>
              </a:ext>
            </a:extLst>
          </p:cNvPr>
          <p:cNvSpPr txBox="1"/>
          <p:nvPr/>
        </p:nvSpPr>
        <p:spPr>
          <a:xfrm>
            <a:off x="816055" y="1373518"/>
            <a:ext cx="3629329" cy="677108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資源の有効活用に取り組んだ</a:t>
            </a:r>
            <a:br>
              <a:rPr kumimoji="1" lang="en-US" altLang="ja-JP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</a:br>
            <a:r>
              <a:rPr kumimoji="1" lang="ja-JP" altLang="en-US" sz="20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エコマーククリアファイル！</a:t>
            </a:r>
          </a:p>
        </p:txBody>
      </p:sp>
      <p:sp>
        <p:nvSpPr>
          <p:cNvPr id="41" name="テキスト ボックス 40">
            <a:extLst>
              <a:ext uri="{FF2B5EF4-FFF2-40B4-BE49-F238E27FC236}">
                <a16:creationId xmlns:a16="http://schemas.microsoft.com/office/drawing/2014/main" id="{7443CDFC-759A-40FD-869A-212A56373D25}"/>
              </a:ext>
            </a:extLst>
          </p:cNvPr>
          <p:cNvSpPr txBox="1"/>
          <p:nvPr/>
        </p:nvSpPr>
        <p:spPr>
          <a:xfrm>
            <a:off x="5414415" y="3067727"/>
            <a:ext cx="3547633" cy="1231106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400" dirty="0">
                <a:solidFill>
                  <a:schemeClr val="bg2">
                    <a:lumMod val="5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PPFACTORY</a:t>
            </a:r>
            <a:r>
              <a:rPr kumimoji="1" lang="ja-JP" altLang="en-US" sz="1400" dirty="0">
                <a:solidFill>
                  <a:schemeClr val="bg2">
                    <a:lumMod val="5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だから出来ること</a:t>
            </a:r>
            <a:endParaRPr kumimoji="1" lang="en-US" altLang="ja-JP" sz="1400" dirty="0">
              <a:solidFill>
                <a:schemeClr val="bg2">
                  <a:lumMod val="50000"/>
                </a:scheme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endParaRPr lang="en-US" altLang="ja-JP" sz="1200" dirty="0">
              <a:solidFill>
                <a:schemeClr val="bg2">
                  <a:lumMod val="50000"/>
                </a:scheme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ja-JP" altLang="en-US" sz="1200" dirty="0">
                <a:solidFill>
                  <a:schemeClr val="bg2">
                    <a:lumMod val="5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エビデンス（エコマーク認定書）を</a:t>
            </a:r>
            <a:endParaRPr lang="en-US" altLang="ja-JP" sz="1200" dirty="0">
              <a:solidFill>
                <a:schemeClr val="bg2">
                  <a:lumMod val="50000"/>
                </a:scheme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>
                <a:solidFill>
                  <a:schemeClr val="bg2">
                    <a:lumMod val="5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すぐにご提供可能です</a:t>
            </a:r>
            <a:endParaRPr lang="en-US" altLang="ja-JP" sz="1200" dirty="0">
              <a:solidFill>
                <a:schemeClr val="bg2">
                  <a:lumMod val="50000"/>
                </a:scheme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ja-JP" altLang="en-US" sz="1200" dirty="0">
                <a:solidFill>
                  <a:schemeClr val="bg2">
                    <a:lumMod val="5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大量ロット・短納期にも出来る限り</a:t>
            </a:r>
            <a:endParaRPr lang="en-US" altLang="ja-JP" sz="1200" dirty="0">
              <a:solidFill>
                <a:schemeClr val="bg2">
                  <a:lumMod val="50000"/>
                </a:scheme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>
                <a:solidFill>
                  <a:schemeClr val="bg2">
                    <a:lumMod val="5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対応いたします</a:t>
            </a:r>
            <a:endParaRPr lang="en-US" altLang="ja-JP" sz="1200" dirty="0">
              <a:solidFill>
                <a:schemeClr val="bg2">
                  <a:lumMod val="50000"/>
                </a:scheme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E0BD7EC3-92F8-42C6-A845-E6910CF99E8A}"/>
              </a:ext>
            </a:extLst>
          </p:cNvPr>
          <p:cNvSpPr txBox="1"/>
          <p:nvPr/>
        </p:nvSpPr>
        <p:spPr>
          <a:xfrm>
            <a:off x="222591" y="223234"/>
            <a:ext cx="10887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TS</a:t>
            </a:r>
            <a:r>
              <a:rPr lang="en-US" altLang="ja-JP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74</a:t>
            </a:r>
            <a:endParaRPr kumimoji="1" lang="ja-JP" altLang="en-US" sz="2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pic>
        <p:nvPicPr>
          <p:cNvPr id="5" name="図 4" descr="ロゴ, アイコン&#10;&#10;自動的に生成された説明">
            <a:extLst>
              <a:ext uri="{FF2B5EF4-FFF2-40B4-BE49-F238E27FC236}">
                <a16:creationId xmlns:a16="http://schemas.microsoft.com/office/drawing/2014/main" id="{14636481-E680-4318-AC2D-4DE18C81246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5661" y="5329989"/>
            <a:ext cx="508386" cy="522401"/>
          </a:xfrm>
          <a:prstGeom prst="rect">
            <a:avLst/>
          </a:prstGeom>
        </p:spPr>
      </p:pic>
      <p:pic>
        <p:nvPicPr>
          <p:cNvPr id="4" name="図 3">
            <a:extLst>
              <a:ext uri="{FF2B5EF4-FFF2-40B4-BE49-F238E27FC236}">
                <a16:creationId xmlns:a16="http://schemas.microsoft.com/office/drawing/2014/main" id="{517633A5-B66D-EDBA-2D67-5C7F0D1C5257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47" y="2170665"/>
            <a:ext cx="2472778" cy="2640479"/>
          </a:xfrm>
          <a:prstGeom prst="rect">
            <a:avLst/>
          </a:prstGeom>
        </p:spPr>
      </p:pic>
      <p:pic>
        <p:nvPicPr>
          <p:cNvPr id="9" name="図 8" descr="グラフィカル ユーザー インターフェイス&#10;&#10;自動的に生成された説明">
            <a:extLst>
              <a:ext uri="{FF2B5EF4-FFF2-40B4-BE49-F238E27FC236}">
                <a16:creationId xmlns:a16="http://schemas.microsoft.com/office/drawing/2014/main" id="{3FFD4AAD-B98F-241F-3FBF-67913B43601C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8504" y="2170666"/>
            <a:ext cx="2653576" cy="2674347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ウェーブ">
  <a:themeElements>
    <a:clrScheme name="ウェーブ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ウェーブ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ウェーブ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698</TotalTime>
  <Words>199</Words>
  <Application>Microsoft Office PowerPoint</Application>
  <PresentationFormat>画面に合わせる (4:3)</PresentationFormat>
  <Paragraphs>26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HG丸ｺﾞｼｯｸM-PRO</vt:lpstr>
      <vt:lpstr>Arial</vt:lpstr>
      <vt:lpstr>Candara</vt:lpstr>
      <vt:lpstr>Symbol</vt:lpstr>
      <vt:lpstr>ウェーブ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140728統一企画書【PPFACTORY　A4ｸﾘｱﾌｧｲﾙ】</dc:title>
  <dc:creator>古瀬 康弘</dc:creator>
  <cp:lastModifiedBy>中村 義隆</cp:lastModifiedBy>
  <cp:revision>108</cp:revision>
  <cp:lastPrinted>2024-05-29T08:57:27Z</cp:lastPrinted>
  <dcterms:created xsi:type="dcterms:W3CDTF">2013-04-02T06:14:51Z</dcterms:created>
  <dcterms:modified xsi:type="dcterms:W3CDTF">2024-05-29T09:24:26Z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140728統一企画書【PPFACTORY　A4ｸﾘｱﾌｧｲﾙ】</vt:lpwstr>
  </property>
  <property fmtid="{D5CDD505-2E9C-101B-9397-08002B2CF9AE}" pid="3" name="SlideDescription">
    <vt:lpwstr/>
  </property>
</Properties>
</file>